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66" r:id="rId4"/>
    <p:sldId id="268" r:id="rId5"/>
    <p:sldId id="257" r:id="rId6"/>
    <p:sldId id="258" r:id="rId7"/>
    <p:sldId id="259" r:id="rId8"/>
    <p:sldId id="260" r:id="rId9"/>
    <p:sldId id="269" r:id="rId10"/>
    <p:sldId id="261" r:id="rId11"/>
    <p:sldId id="265" r:id="rId12"/>
    <p:sldId id="262" r:id="rId13"/>
    <p:sldId id="263" r:id="rId14"/>
    <p:sldId id="264" r:id="rId15"/>
  </p:sldIdLst>
  <p:sldSz cx="14630400" cy="8229600"/>
  <p:notesSz cx="8229600" cy="14630400"/>
  <p:embeddedFontLst>
    <p:embeddedFont>
      <p:font typeface="Yu Gothic UI Semibold" panose="020B0700000000000000" pitchFamily="34" charset="-128"/>
      <p:bold r:id="rId17"/>
    </p:embeddedFont>
    <p:embeddedFont>
      <p:font typeface="Narkisim" panose="020E0502050101010101" pitchFamily="34" charset="-79"/>
      <p:regular r:id="rId18"/>
    </p:embeddedFont>
    <p:embeddedFont>
      <p:font typeface="Nunito" panose="00000500000000000000" pitchFamily="2" charset="0"/>
      <p:regular r:id="rId19"/>
      <p:bold r:id="rId20"/>
    </p:embeddedFont>
    <p:embeddedFont>
      <p:font typeface="Overpass Light" panose="020B0604020202020204" charset="0"/>
      <p:regular r:id="rId21"/>
    </p:embeddedFont>
    <p:embeddedFont>
      <p:font typeface="Palatino Linotype" panose="02040502050505030304" pitchFamily="18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/>
    <p:restoredTop sz="96024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5T07:57:05.7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24575,'0'6'-8191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3471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1114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Time Series Analysis of Electricity Consumption and Demand across India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04873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200" dirty="0">
                <a:solidFill>
                  <a:srgbClr val="3B4E4E"/>
                </a:solidFill>
                <a:latin typeface="Nunito" panose="00000500000000000000" pitchFamily="2" charset="0"/>
                <a:ea typeface="Overpass Light" pitchFamily="34" charset="-122"/>
                <a:cs typeface="Overpass Light" pitchFamily="34" charset="-120"/>
              </a:rPr>
              <a:t>2018–2028: Forecasting Energy Trends</a:t>
            </a:r>
            <a:endParaRPr lang="en-US" sz="3200" dirty="0">
              <a:latin typeface="Nunito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5011817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200" dirty="0">
                <a:solidFill>
                  <a:srgbClr val="3B4E4E"/>
                </a:solidFill>
                <a:latin typeface="Narkisim" panose="020F0502020204030204" pitchFamily="34" charset="-79"/>
                <a:ea typeface="Overpass Light" pitchFamily="34" charset="-122"/>
                <a:cs typeface="Narkisim" panose="020F0502020204030204" pitchFamily="34" charset="-79"/>
              </a:rPr>
              <a:t>By</a:t>
            </a: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80190" y="5618761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2000" dirty="0" err="1">
                <a:solidFill>
                  <a:srgbClr val="3B4E4E"/>
                </a:solidFill>
                <a:latin typeface="Palatino Linotype" panose="02040502050505030304" pitchFamily="18" charset="0"/>
                <a:ea typeface="Overpass Light" pitchFamily="34" charset="-122"/>
                <a:cs typeface="Overpass Light" pitchFamily="34" charset="-120"/>
              </a:rPr>
              <a:t>Vyshak</a:t>
            </a:r>
            <a:r>
              <a:rPr lang="en-US" sz="2000" dirty="0">
                <a:solidFill>
                  <a:srgbClr val="3B4E4E"/>
                </a:solidFill>
                <a:latin typeface="Palatino Linotype" panose="02040502050505030304" pitchFamily="18" charset="0"/>
                <a:ea typeface="Overpass Light" pitchFamily="34" charset="-122"/>
                <a:cs typeface="Overpass Light" pitchFamily="34" charset="-120"/>
              </a:rPr>
              <a:t>  - 242626025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6102668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2000" dirty="0">
                <a:solidFill>
                  <a:srgbClr val="3B4E4E"/>
                </a:solidFill>
                <a:latin typeface="Palatino Linotype" panose="02040502050505030304" pitchFamily="18" charset="0"/>
                <a:ea typeface="Overpass Light" pitchFamily="34" charset="-122"/>
                <a:cs typeface="Overpass Light" pitchFamily="34" charset="-120"/>
              </a:rPr>
              <a:t> Danial  -  242626035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80188" y="6630533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Palatino Linotype" panose="02040502050505030304" pitchFamily="18" charset="0"/>
                <a:ea typeface="Overpass Light" pitchFamily="34" charset="-122"/>
                <a:cs typeface="Overpass Light" pitchFamily="34" charset="-120"/>
              </a:rPr>
              <a:t> Dhanesh   -   242626061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4733"/>
            <a:ext cx="97072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Evaluating Model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8714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Accuracy metrics demonstrate the SARIMA model's reliability for forecasting INDIA electricity demand.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68097"/>
            <a:ext cx="13042821" cy="3054906"/>
          </a:xfrm>
          <a:prstGeom prst="roundRect">
            <a:avLst>
              <a:gd name="adj" fmla="val 31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-80486" y="242062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28462" y="301942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Metric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89108" y="301942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Value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797362" y="2831745"/>
            <a:ext cx="67076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Interpretation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87786" y="3737444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1028462" y="366974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224435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MAE (Mean Absolute Error)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176462" y="367663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 3.0306 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580186" y="3109823"/>
            <a:ext cx="7924800" cy="1785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/>
              <a:t> Mean Absolute Error (MAE): Interpretation: On average, the model's prediction for the electricity production index was off by about points when compared to the actual index </a:t>
            </a:r>
            <a:r>
              <a:rPr lang="en-US" sz="1750" dirty="0" err="1"/>
              <a:t>value.What</a:t>
            </a:r>
            <a:r>
              <a:rPr lang="en-US" sz="1750" dirty="0"/>
              <a:t> it means: The MAE is straightforward—it tells you the typical magnitude of the error in the units of your forecast. A value of $4.98$ means your forecast is usually within $4.98$ index points of the true historical value.</a:t>
            </a:r>
          </a:p>
          <a:p>
            <a:pPr>
              <a:lnSpc>
                <a:spcPts val="2850"/>
              </a:lnSpc>
            </a:pPr>
            <a:endParaRPr lang="en-US" sz="1750" dirty="0"/>
          </a:p>
          <a:p>
            <a:pPr>
              <a:lnSpc>
                <a:spcPts val="2850"/>
              </a:lnSpc>
            </a:pPr>
            <a:endParaRPr lang="en-US" sz="1750" dirty="0"/>
          </a:p>
          <a:p>
            <a:pPr>
              <a:lnSpc>
                <a:spcPts val="2850"/>
              </a:lnSpc>
            </a:pP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5419624" y="5478448"/>
            <a:ext cx="8631762" cy="19366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r>
              <a:rPr lang="en-US" dirty="0"/>
              <a:t> Root Mean Square Error (RMSE): Interpretation: The RMSE is slightly higher at points, indicating that the model made some larger, less frequent prediction errors during the 2-year testing </a:t>
            </a:r>
            <a:r>
              <a:rPr lang="en-US" dirty="0" err="1"/>
              <a:t>period.What</a:t>
            </a:r>
            <a:r>
              <a:rPr lang="en-US" dirty="0"/>
              <a:t> it means: The RMSE penalizes large errors more heavily than MAE (because the error is squared). The fact that RMSE ($6.54$) is noticeably higher than MAE ($4.98$) suggests your model handled most predictions well, but struggled significantly during a few critical periods (like a sudden unseasonal surge or dip in production).</a:t>
            </a:r>
          </a:p>
        </p:txBody>
      </p:sp>
      <p:sp>
        <p:nvSpPr>
          <p:cNvPr id="14" name="Text 12"/>
          <p:cNvSpPr/>
          <p:nvPr/>
        </p:nvSpPr>
        <p:spPr>
          <a:xfrm>
            <a:off x="887786" y="552913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224435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RMSE(Root Mean Square Error):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327295" y="5483742"/>
            <a:ext cx="1248556" cy="453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/>
              <a:t> 4.0731</a:t>
            </a:r>
          </a:p>
        </p:txBody>
      </p:sp>
      <p:sp>
        <p:nvSpPr>
          <p:cNvPr id="16" name="Text 14"/>
          <p:cNvSpPr/>
          <p:nvPr/>
        </p:nvSpPr>
        <p:spPr>
          <a:xfrm>
            <a:off x="6902173" y="4944950"/>
            <a:ext cx="67076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 flipV="1">
            <a:off x="12813323" y="7804808"/>
            <a:ext cx="1679652" cy="424791"/>
          </a:xfrm>
          <a:prstGeom prst="roundRect">
            <a:avLst>
              <a:gd name="adj" fmla="val 7181"/>
            </a:avLst>
          </a:prstGeom>
          <a:solidFill>
            <a:srgbClr val="CCE5DA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499384"/>
            <a:ext cx="283488" cy="226814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1530906" y="7079003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CF3E10A-12B4-5416-22FD-7A84090F2D7D}"/>
                  </a:ext>
                </a:extLst>
              </p14:cNvPr>
              <p14:cNvContentPartPr/>
              <p14:nvPr/>
            </p14:nvContentPartPr>
            <p14:xfrm>
              <a:off x="7854268" y="3059880"/>
              <a:ext cx="360" cy="2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CF3E10A-12B4-5416-22FD-7A84090F2D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48148" y="3053760"/>
                <a:ext cx="12600" cy="1476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90649D-8445-9500-E24D-2C48710DC75A}"/>
              </a:ext>
            </a:extLst>
          </p:cNvPr>
          <p:cNvCxnSpPr/>
          <p:nvPr/>
        </p:nvCxnSpPr>
        <p:spPr>
          <a:xfrm>
            <a:off x="822674" y="5163765"/>
            <a:ext cx="138213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40B7DC-3CE0-5CA7-08CA-72CAEE4BED76}"/>
              </a:ext>
            </a:extLst>
          </p:cNvPr>
          <p:cNvSpPr txBox="1"/>
          <p:nvPr/>
        </p:nvSpPr>
        <p:spPr>
          <a:xfrm>
            <a:off x="2332892" y="2221974"/>
            <a:ext cx="9390185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Conclusion on Reliability: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Since the electricity production index typically runs in the 80 to 130 range, an MAE of $\sim 5$ points suggests the model is reasonably reliable for capturing the general trend and seasonality, but requires further refinement to minimize those few larger prediction errors highlighted by the RMSE.</a:t>
            </a:r>
          </a:p>
        </p:txBody>
      </p:sp>
    </p:spTree>
    <p:extLst>
      <p:ext uri="{BB962C8B-B14F-4D97-AF65-F5344CB8AC3E}">
        <p14:creationId xmlns:p14="http://schemas.microsoft.com/office/powerpoint/2010/main" val="2211860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240" y="611624"/>
            <a:ext cx="11745039" cy="693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Insights and Strategic Implications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082760"/>
            <a:ext cx="6426875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9292" y="2971086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Growing Demand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999292" y="3451384"/>
            <a:ext cx="5982772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Electricity consumption exhibits a persistent upward trajectory, reflecting Karnataka's rapid industrialization and urbanization.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166" y="1749623"/>
            <a:ext cx="6426994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48218" y="2637949"/>
            <a:ext cx="3615452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Predictable Seasonality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648218" y="3118247"/>
            <a:ext cx="5982891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Recurring annual peaks enable utilities to anticipate and prepare for peak demand periods, optimizing resource allocation.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5294471"/>
            <a:ext cx="6426875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9292" y="6182797"/>
            <a:ext cx="3110389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Reliable Forecasting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99292" y="6663095"/>
            <a:ext cx="5982772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SARIMA's low error metrics make it a dependable tool for mid-term energy planning and policy development.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166" y="4961334"/>
            <a:ext cx="6426994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48218" y="5849660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Strategic Action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7648218" y="6329958"/>
            <a:ext cx="5982891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Energy authorities can use these forecasts for capacity expansion, renewable integration, and demand-side management initiatives.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14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63835"/>
            <a:ext cx="13042821" cy="2283381"/>
          </a:xfrm>
          <a:prstGeom prst="roundRect">
            <a:avLst>
              <a:gd name="adj" fmla="val 417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1410" y="3071455"/>
            <a:ext cx="4342448" cy="2268141"/>
          </a:xfrm>
          <a:prstGeom prst="roundRect">
            <a:avLst>
              <a:gd name="adj" fmla="val 4200"/>
            </a:avLst>
          </a:prstGeom>
          <a:solidFill>
            <a:srgbClr val="22443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8224" y="3298269"/>
            <a:ext cx="38888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Trend Confirmed</a:t>
            </a:r>
            <a:r>
              <a:rPr lang="en-US" sz="1750" dirty="0">
                <a:solidFill>
                  <a:srgbClr val="FFFFF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: INDIA electricity demand rises steadily, driven by economic growth and industrial activity.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143857" y="3071455"/>
            <a:ext cx="4342567" cy="2268141"/>
          </a:xfrm>
          <a:prstGeom prst="rect">
            <a:avLst/>
          </a:prstGeom>
          <a:solidFill>
            <a:srgbClr val="22443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143857" y="3071455"/>
            <a:ext cx="30480" cy="2268141"/>
          </a:xfrm>
          <a:prstGeom prst="roundRect">
            <a:avLst>
              <a:gd name="adj" fmla="val 312558"/>
            </a:avLst>
          </a:prstGeom>
          <a:solidFill>
            <a:srgbClr val="3B5D4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370671" y="3298269"/>
            <a:ext cx="388893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Seasonality Captured</a:t>
            </a:r>
            <a:r>
              <a:rPr lang="en-US" sz="1750" dirty="0">
                <a:solidFill>
                  <a:srgbClr val="FFFFF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: Predictable annual cycles enable proactive resource planning and peak-demand preparation.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486424" y="3071455"/>
            <a:ext cx="4342567" cy="2268141"/>
          </a:xfrm>
          <a:prstGeom prst="rect">
            <a:avLst/>
          </a:prstGeom>
          <a:solidFill>
            <a:srgbClr val="22443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9486424" y="3071455"/>
            <a:ext cx="30480" cy="2268141"/>
          </a:xfrm>
          <a:prstGeom prst="roundRect">
            <a:avLst>
              <a:gd name="adj" fmla="val 312558"/>
            </a:avLst>
          </a:prstGeom>
          <a:solidFill>
            <a:srgbClr val="3B5D4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713238" y="3298269"/>
            <a:ext cx="388893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Model Validated</a:t>
            </a:r>
            <a:r>
              <a:rPr lang="en-US" sz="1750" dirty="0">
                <a:solidFill>
                  <a:srgbClr val="FFFFF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: SARIMA demonstrates strong forecasting accuracy, supporting reliable short-term projections for policy and infrastructure decisions.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60236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This analysis equips energy planners with actionable intelligence for optimizing power generation, distribution, and grid stability across INDIA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64510" y="3444418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4153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73440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64374" y="535805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4130516"/>
            <a:ext cx="35015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ACE475-D6EB-7E06-7954-CDFFF668E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262" y="1642591"/>
            <a:ext cx="361070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Introduction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41664B-95CD-23BC-789C-58A0A4563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262" y="3132038"/>
            <a:ext cx="13610492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India’s electricity demand is rising rapidly due to population growth, urbanization, and industrialization. The India Electricity Consumption Dataset provides day wise data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generation, capacity, and emissions. Analyzing this dataset helps identify consumption patterns, seasonal trends, and supports forecasting future electricity demand for better energy planning and management.</a:t>
            </a:r>
          </a:p>
        </p:txBody>
      </p:sp>
    </p:spTree>
    <p:extLst>
      <p:ext uri="{BB962C8B-B14F-4D97-AF65-F5344CB8AC3E}">
        <p14:creationId xmlns:p14="http://schemas.microsoft.com/office/powerpoint/2010/main" val="1901139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31476F-8DAA-A3BA-0548-2B56ED41416C}"/>
              </a:ext>
            </a:extLst>
          </p:cNvPr>
          <p:cNvSpPr txBox="1"/>
          <p:nvPr/>
        </p:nvSpPr>
        <p:spPr>
          <a:xfrm>
            <a:off x="943974" y="1518083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思源黑体-思源黑体-Medium" pitchFamily="34" charset="-120"/>
              </a:rPr>
              <a:t>Literature Review</a:t>
            </a:r>
            <a:endParaRPr lang="en-IN" sz="3600" dirty="0">
              <a:solidFill>
                <a:schemeClr val="tx1">
                  <a:lumMod val="85000"/>
                  <a:lumOff val="15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7049833-5AF0-9125-D2D1-40EA490E070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80472" y="2406639"/>
            <a:ext cx="1233827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Energy and Resources Institute (TERI) Project: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Analysing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Projecting Indian Electricity Demand to 2030 Researchers: Thomas Spencer and Aayushi Awasthy Focus: Sector-wise electricity demand projections (agriculture, industry, services, residential), using econometric and end-use analysis.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Ministry of Statistics and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Programme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Implementation 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MoSPI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Publication: Energy Statistics India 2025 Focus: National-level data on electricity generation, consumption, transmission losses, and renewable energy trends.</a:t>
            </a:r>
          </a:p>
        </p:txBody>
      </p:sp>
    </p:spTree>
    <p:extLst>
      <p:ext uri="{BB962C8B-B14F-4D97-AF65-F5344CB8AC3E}">
        <p14:creationId xmlns:p14="http://schemas.microsoft.com/office/powerpoint/2010/main" val="3315727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111D8D-1686-BC49-DC16-0DEBA84F330C}"/>
              </a:ext>
            </a:extLst>
          </p:cNvPr>
          <p:cNvSpPr txBox="1"/>
          <p:nvPr/>
        </p:nvSpPr>
        <p:spPr>
          <a:xfrm>
            <a:off x="656493" y="4114800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8B593D6-5DC4-3E03-6926-EE565263C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93" y="1886635"/>
            <a:ext cx="84054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ACAAB0B-17C7-B237-5C70-9E17B449E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16" y="3241349"/>
            <a:ext cx="794824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Forecast energy demand for India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7DBF7AB-9D43-EDAE-7188-9CD1070BA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12078"/>
            <a:ext cx="1418492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Using statistical metrics like RMSE, MAE, and AIC to ensure reliability and accuracy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7A1D3BD-EE19-A7C7-8432-673CC3FCF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16" y="4472952"/>
            <a:ext cx="759655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Prediction of energy consumption over the year</a:t>
            </a:r>
          </a:p>
        </p:txBody>
      </p:sp>
    </p:spTree>
    <p:extLst>
      <p:ext uri="{BB962C8B-B14F-4D97-AF65-F5344CB8AC3E}">
        <p14:creationId xmlns:p14="http://schemas.microsoft.com/office/powerpoint/2010/main" val="2317991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3130868"/>
            <a:ext cx="4919305" cy="196774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37493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dirty="0"/>
              <a:t>Trend and Seasonality Analysis of Monthly Electricity Production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841434"/>
            <a:ext cx="7556421" cy="168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/>
              <a:t>The graph depicts a steadily growing electricity production index with strong seasonal patterns and periodic fluctuations, reflecting increasing energy demand and consistent seasonal consumption cycles from 1985 to 2018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6273998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8" name="Picture 7" descr="A graph showing the amount of electricity in the year&#10;&#10;AI-generated content may be incorrect.">
            <a:extLst>
              <a:ext uri="{FF2B5EF4-FFF2-40B4-BE49-F238E27FC236}">
                <a16:creationId xmlns:a16="http://schemas.microsoft.com/office/drawing/2014/main" id="{4FF27BCC-F6EA-6F6B-B724-71925180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598" y="2438102"/>
            <a:ext cx="5848802" cy="37279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28" y="2126933"/>
            <a:ext cx="4970026" cy="39760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09228" y="567928"/>
            <a:ext cx="7698343" cy="1290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Decomposing the Time Series</a:t>
            </a:r>
            <a:endParaRPr lang="en-US" sz="4050" dirty="0"/>
          </a:p>
        </p:txBody>
      </p:sp>
      <p:sp>
        <p:nvSpPr>
          <p:cNvPr id="5" name="Text 1"/>
          <p:cNvSpPr/>
          <p:nvPr/>
        </p:nvSpPr>
        <p:spPr>
          <a:xfrm>
            <a:off x="6119087" y="1635324"/>
            <a:ext cx="7698343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Breaking down electricity data into its fundamental components reveals the hidden structure driving consumption patterns. Each element tells a distinct story about energy demand across </a:t>
            </a:r>
            <a:r>
              <a:rPr lang="en-US" sz="160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india</a:t>
            </a:r>
            <a:endParaRPr lang="en-US" sz="1600" dirty="0">
              <a:solidFill>
                <a:srgbClr val="3B4E4E"/>
              </a:solidFill>
              <a:latin typeface="Overpass Light" pitchFamily="34" charset="0"/>
              <a:ea typeface="Overpass Light" pitchFamily="34" charset="-122"/>
              <a:cs typeface="Overpass Light" pitchFamily="34" charset="-120"/>
            </a:endParaRPr>
          </a:p>
          <a:p>
            <a:pPr>
              <a:lnSpc>
                <a:spcPts val="2600"/>
              </a:lnSpc>
            </a:pPr>
            <a:r>
              <a:rPr lang="en-US" sz="1600" dirty="0"/>
              <a:t>It clearly shows a </a:t>
            </a:r>
            <a:r>
              <a:rPr lang="en-US" sz="1600" b="1" dirty="0"/>
              <a:t>rising trend</a:t>
            </a:r>
            <a:r>
              <a:rPr lang="en-US" sz="1600" dirty="0"/>
              <a:t> over time with </a:t>
            </a:r>
            <a:r>
              <a:rPr lang="en-US" sz="1600" b="1" dirty="0"/>
              <a:t>strong seasonal fluctuations</a:t>
            </a:r>
            <a:r>
              <a:rPr lang="en-US" sz="1600" dirty="0"/>
              <a:t> repeating every year.</a:t>
            </a:r>
            <a:endParaRPr lang="en-US" sz="1600" dirty="0">
              <a:solidFill>
                <a:srgbClr val="3B4E4E"/>
              </a:solidFill>
              <a:latin typeface="Overpass Light" pitchFamily="34" charset="0"/>
              <a:ea typeface="Overpass Light" pitchFamily="34" charset="-122"/>
              <a:cs typeface="Overpass Light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sz="1600" dirty="0">
              <a:solidFill>
                <a:srgbClr val="3B4E4E"/>
              </a:solidFill>
              <a:latin typeface="Overpass Light" pitchFamily="34" charset="0"/>
              <a:ea typeface="Overpass Light" pitchFamily="34" charset="-122"/>
              <a:cs typeface="Overpass Light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209228" y="3392448"/>
            <a:ext cx="3745944" cy="2527340"/>
          </a:xfrm>
          <a:prstGeom prst="roundRect">
            <a:avLst>
              <a:gd name="adj" fmla="val 3433"/>
            </a:avLst>
          </a:prstGeom>
          <a:solidFill>
            <a:srgbClr val="224435"/>
          </a:solidFill>
          <a:ln w="7620">
            <a:solidFill>
              <a:srgbClr val="3B5D4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423303" y="3606522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Trend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423303" y="4053126"/>
            <a:ext cx="3317796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161627" y="3392448"/>
            <a:ext cx="3745944" cy="2527340"/>
          </a:xfrm>
          <a:prstGeom prst="roundRect">
            <a:avLst>
              <a:gd name="adj" fmla="val 3433"/>
            </a:avLst>
          </a:prstGeom>
          <a:solidFill>
            <a:srgbClr val="224435"/>
          </a:solidFill>
          <a:ln w="7620">
            <a:solidFill>
              <a:srgbClr val="3B5D4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10375702" y="3606522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Seasonality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10375702" y="4053126"/>
            <a:ext cx="3317796" cy="1652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>
                <a:solidFill>
                  <a:schemeClr val="bg1"/>
                </a:solidFill>
              </a:rPr>
              <a:t>The seasonal pattern repeats consistently across the years — meaning the </a:t>
            </a:r>
            <a:r>
              <a:rPr lang="en-US" sz="1600" b="1" dirty="0">
                <a:solidFill>
                  <a:schemeClr val="bg1"/>
                </a:solidFill>
              </a:rPr>
              <a:t>seasonal effect remains stable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Shape 8"/>
          <p:cNvSpPr/>
          <p:nvPr/>
        </p:nvSpPr>
        <p:spPr>
          <a:xfrm>
            <a:off x="6154255" y="6103025"/>
            <a:ext cx="7698343" cy="1535787"/>
          </a:xfrm>
          <a:prstGeom prst="roundRect">
            <a:avLst>
              <a:gd name="adj" fmla="val 5649"/>
            </a:avLst>
          </a:prstGeom>
          <a:solidFill>
            <a:srgbClr val="224435"/>
          </a:solidFill>
          <a:ln w="7620">
            <a:solidFill>
              <a:srgbClr val="3B5D4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6423303" y="6340316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Residuals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6423303" y="6786920"/>
            <a:ext cx="7270194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.</a:t>
            </a:r>
            <a:endParaRPr lang="en-US" sz="1600" dirty="0"/>
          </a:p>
        </p:txBody>
      </p:sp>
      <p:pic>
        <p:nvPicPr>
          <p:cNvPr id="16" name="Picture 15" descr="A graph of different types of time series&#10;&#10;AI-generated content may be incorrect.">
            <a:extLst>
              <a:ext uri="{FF2B5EF4-FFF2-40B4-BE49-F238E27FC236}">
                <a16:creationId xmlns:a16="http://schemas.microsoft.com/office/drawing/2014/main" id="{A3106704-7350-EDC8-3B4F-EACD99D2E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68604"/>
            <a:ext cx="5826568" cy="4171712"/>
          </a:xfrm>
          <a:prstGeom prst="rect">
            <a:avLst/>
          </a:prstGeom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85228294-6B2C-603E-24D0-41819C3AD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8162" y="4006271"/>
            <a:ext cx="353187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indicates consistent growth in electricity production for about 25 years, possibly stabilizing after 2010.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F67F734F-BCAD-8010-DE0C-5CFBA9A4E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2455" y="6533611"/>
            <a:ext cx="76983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represents random shocks like sudden changes in demand, outages, or economic events.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some fluctuations become slightly more pronounced, indicating increased unpredictability.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150" y="3118723"/>
            <a:ext cx="4985980" cy="199441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00564" y="550426"/>
            <a:ext cx="7742873" cy="1251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Testing for Stationarity: The ADF Test</a:t>
            </a:r>
            <a:endParaRPr lang="en-US" sz="3900" dirty="0"/>
          </a:p>
        </p:txBody>
      </p:sp>
      <p:sp>
        <p:nvSpPr>
          <p:cNvPr id="5" name="Text 1"/>
          <p:cNvSpPr/>
          <p:nvPr/>
        </p:nvSpPr>
        <p:spPr>
          <a:xfrm>
            <a:off x="700564" y="2102048"/>
            <a:ext cx="7742873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Stationarity is essential for time series modeling. The Augmented Dickey-Fuller (ADF) test determines whether the data behaves consistently over time, enabling reliable forecasting.</a:t>
            </a:r>
            <a:endParaRPr lang="en-US" sz="1550" dirty="0"/>
          </a:p>
        </p:txBody>
      </p:sp>
      <p:sp>
        <p:nvSpPr>
          <p:cNvPr id="6" name="Shape 2"/>
          <p:cNvSpPr/>
          <p:nvPr/>
        </p:nvSpPr>
        <p:spPr>
          <a:xfrm>
            <a:off x="223006" y="3258205"/>
            <a:ext cx="7742873" cy="1796534"/>
          </a:xfrm>
          <a:prstGeom prst="roundRect">
            <a:avLst>
              <a:gd name="adj" fmla="val 6108"/>
            </a:avLst>
          </a:prstGeom>
          <a:solidFill>
            <a:srgbClr val="FFFDE6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7" name="Shape 3"/>
          <p:cNvSpPr/>
          <p:nvPr/>
        </p:nvSpPr>
        <p:spPr>
          <a:xfrm>
            <a:off x="700564" y="3565088"/>
            <a:ext cx="7742873" cy="91440"/>
          </a:xfrm>
          <a:prstGeom prst="roundRect">
            <a:avLst>
              <a:gd name="adj" fmla="val 91953"/>
            </a:avLst>
          </a:prstGeom>
          <a:solidFill>
            <a:srgbClr val="22443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4271724" y="3287673"/>
            <a:ext cx="600551" cy="600551"/>
          </a:xfrm>
          <a:prstGeom prst="roundRect">
            <a:avLst>
              <a:gd name="adj" fmla="val 152260"/>
            </a:avLst>
          </a:prstGeom>
          <a:solidFill>
            <a:srgbClr val="22443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4451866" y="3437811"/>
            <a:ext cx="240149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923568" y="4088368"/>
            <a:ext cx="2502337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 err="1">
                <a:solidFill>
                  <a:srgbClr val="3B4E4E"/>
                </a:solidFill>
                <a:latin typeface="Syne Bold" pitchFamily="34" charset="0"/>
                <a:ea typeface="Syne Bold" pitchFamily="34" charset="-122"/>
              </a:rPr>
              <a:t>Adf</a:t>
            </a:r>
            <a:r>
              <a:rPr lang="en-US" sz="19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</a:rPr>
              <a:t>-test values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923568" y="4521160"/>
            <a:ext cx="7296864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b="1" dirty="0"/>
              <a:t>Test statistic (Dickey-Fuller):</a:t>
            </a:r>
            <a:r>
              <a:rPr lang="en-US" sz="1600" dirty="0"/>
              <a:t> –4.4763</a:t>
            </a:r>
          </a:p>
          <a:p>
            <a:r>
              <a:rPr lang="en-US" sz="1600" b="1" dirty="0"/>
              <a:t>p-value:</a:t>
            </a:r>
            <a:r>
              <a:rPr lang="en-US" sz="1600" dirty="0"/>
              <a:t> 0.01</a:t>
            </a:r>
          </a:p>
          <a:p>
            <a:r>
              <a:rPr lang="en-US" sz="1600" b="1" dirty="0"/>
              <a:t>Alternative hypothesis:</a:t>
            </a:r>
            <a:r>
              <a:rPr lang="en-US" sz="1600" dirty="0"/>
              <a:t> Stationary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820578" y="5907762"/>
            <a:ext cx="7742873" cy="1796534"/>
          </a:xfrm>
          <a:prstGeom prst="roundRect">
            <a:avLst>
              <a:gd name="adj" fmla="val 6108"/>
            </a:avLst>
          </a:prstGeom>
          <a:solidFill>
            <a:srgbClr val="FFF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700564" y="5862042"/>
            <a:ext cx="7742873" cy="91440"/>
          </a:xfrm>
          <a:prstGeom prst="roundRect">
            <a:avLst>
              <a:gd name="adj" fmla="val 91953"/>
            </a:avLst>
          </a:prstGeom>
          <a:solidFill>
            <a:srgbClr val="22443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4271724" y="5584627"/>
            <a:ext cx="600551" cy="600551"/>
          </a:xfrm>
          <a:prstGeom prst="roundRect">
            <a:avLst>
              <a:gd name="adj" fmla="val 152260"/>
            </a:avLst>
          </a:prstGeom>
          <a:solidFill>
            <a:srgbClr val="22443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4451866" y="5734764"/>
            <a:ext cx="240149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923568" y="6385322"/>
            <a:ext cx="2502337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After Differencing</a:t>
            </a:r>
            <a:endParaRPr lang="en-US" sz="1950" dirty="0"/>
          </a:p>
        </p:txBody>
      </p:sp>
      <p:sp>
        <p:nvSpPr>
          <p:cNvPr id="17" name="Text 13"/>
          <p:cNvSpPr/>
          <p:nvPr/>
        </p:nvSpPr>
        <p:spPr>
          <a:xfrm>
            <a:off x="923568" y="6818114"/>
            <a:ext cx="7296864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600" dirty="0"/>
              <a:t>The Augmented Dickey-Fuller test indicates that the log-transformed electricity production time series is </a:t>
            </a:r>
            <a:r>
              <a:rPr lang="en-US" sz="1600" b="1" dirty="0"/>
              <a:t>stationary</a:t>
            </a:r>
            <a:r>
              <a:rPr lang="en-US" sz="1600" dirty="0"/>
              <a:t> (p = 0.01). Hence, it is ready for further time series modeling  SARIMA forecasting.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E7AF5F-ECA8-56E8-6A63-234CD15BB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9" y="3062524"/>
            <a:ext cx="5486401" cy="20506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581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SARIMA Model: Capturing Trend and Seasonality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50344"/>
            <a:ext cx="29983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Model Architecture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31488"/>
            <a:ext cx="692443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SARIMA (Seasonal ARIMA) combines autoregressive, integrated, and moving-average components with a seasonal layer. The tested configuration—SARIMA(2,1,2)(1,1,1,12)—captures both annual cycles and underlying growth trends simultaneously.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87171"/>
            <a:ext cx="69244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24435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Why SARIMA?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Unlike standard ARIMA, it explicitly models the 12-month seasonal pattern in electricity consumption, ensuring forecasts respect recurring annual demand patterns.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249" y="2778681"/>
            <a:ext cx="5564862" cy="38845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graph of electricity production&#10;&#10;AI-generated content may be incorrect.">
            <a:extLst>
              <a:ext uri="{FF2B5EF4-FFF2-40B4-BE49-F238E27FC236}">
                <a16:creationId xmlns:a16="http://schemas.microsoft.com/office/drawing/2014/main" id="{764612BE-44B7-2F3F-FD84-92DC6E4D9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597" y="1456926"/>
            <a:ext cx="6110741" cy="389995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A35E5D92-E7CC-2AE0-A01F-02F8B4466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62" y="1352604"/>
            <a:ext cx="8862646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Overall upward trend: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index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rising steadily every year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for example,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January goes from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113.87 (2018)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130.49 (2028)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December goes from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113.02 (2018)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120.42 (2027)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This means electricity production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consistently increasing over time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showing economic and industrial growth.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Seasonal pattern: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year, production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lower around March–April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around June–July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shows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repeated seasonal cycle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electricity production likely peaks in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summer months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(when demand is high) and dips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Stable growth: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increase from year to year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smooth and gradual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not sudden.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indicates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stable and predictable growth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electricity generation over the years.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271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1078</Words>
  <Application>Microsoft Office PowerPoint</Application>
  <PresentationFormat>Custom</PresentationFormat>
  <Paragraphs>96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Nunito</vt:lpstr>
      <vt:lpstr>Narkisim</vt:lpstr>
      <vt:lpstr>Yu Gothic UI Semibold</vt:lpstr>
      <vt:lpstr>Syne Bold</vt:lpstr>
      <vt:lpstr>Overpass Light</vt:lpstr>
      <vt:lpstr>Arial</vt:lpstr>
      <vt:lpstr>Palatino Linotype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dhaneshamin22@gmail.com</cp:lastModifiedBy>
  <cp:revision>4</cp:revision>
  <dcterms:created xsi:type="dcterms:W3CDTF">2025-11-05T07:07:02Z</dcterms:created>
  <dcterms:modified xsi:type="dcterms:W3CDTF">2025-11-05T09:14:52Z</dcterms:modified>
</cp:coreProperties>
</file>